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charts/chart4.xml" ContentType="application/vnd.openxmlformats-officedocument.drawingml.char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notesMasterIdLst>
    <p:notesMasterId r:id="rId5"/>
  </p:notesMasterIdLst>
  <p:sldSz cx="14630400" cy="9875520"/>
  <p:notesSz cx="987552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/Relationships>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lin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Пользователи онлайн</c:v>
                </c:pt>
              </c:strCache>
            </c:strRef>
          </c:tx>
          <c:spPr>
            <a:solidFill>
              <a:srgbClr val="2463EB"/>
            </a:solidFill>
            <a:ln w="31750" cap="flat">
              <a:solidFill>
                <a:srgbClr val="2463EB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4"/>
            <c:spPr>
              <a:solidFill>
                <a:srgbClr val="2463EB"/>
              </a:solidFill>
              <a:ln w="9525" cap="flat">
                <a:solidFill>
                  <a:srgbClr val="2463EB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Sheet1!$A$2:$A$25</c:f>
              <c:multiLvlStrCache>
                <c:ptCount val="24"/>
                <c:lvl>
                  <c:pt idx="0">
                    <c:v>10</c:v>
                  </c:pt>
                  <c:pt idx="1">
                    <c:v>11</c:v>
                  </c:pt>
                  <c:pt idx="2">
                    <c:v>12</c:v>
                  </c:pt>
                  <c:pt idx="3">
                    <c:v>13</c:v>
                  </c:pt>
                  <c:pt idx="4">
                    <c:v>14</c:v>
                  </c:pt>
                  <c:pt idx="5">
                    <c:v>15</c:v>
                  </c:pt>
                  <c:pt idx="6">
                    <c:v>16</c:v>
                  </c:pt>
                  <c:pt idx="7">
                    <c:v>17</c:v>
                  </c:pt>
                  <c:pt idx="8">
                    <c:v>18</c:v>
                  </c:pt>
                  <c:pt idx="9">
                    <c:v>19</c:v>
                  </c:pt>
                  <c:pt idx="10">
                    <c:v>20</c:v>
                  </c:pt>
                  <c:pt idx="11">
                    <c:v>21</c:v>
                  </c:pt>
                  <c:pt idx="12">
                    <c:v>22</c:v>
                  </c:pt>
                  <c:pt idx="13">
                    <c:v>23</c:v>
                  </c:pt>
                  <c:pt idx="14">
                    <c:v>00</c:v>
                  </c:pt>
                  <c:pt idx="15">
                    <c:v>01</c:v>
                  </c:pt>
                  <c:pt idx="16">
                    <c:v>02</c:v>
                  </c:pt>
                  <c:pt idx="17">
                    <c:v>03</c:v>
                  </c:pt>
                  <c:pt idx="18">
                    <c:v>04</c:v>
                  </c:pt>
                  <c:pt idx="19">
                    <c:v>05</c:v>
                  </c:pt>
                  <c:pt idx="20">
                    <c:v>06</c:v>
                  </c:pt>
                  <c:pt idx="21">
                    <c:v>07</c:v>
                  </c:pt>
                  <c:pt idx="22">
                    <c:v>08</c:v>
                  </c:pt>
                  <c:pt idx="23">
                    <c:v>09</c:v>
                  </c:pt>
                </c:lvl>
              </c:multiLvlStrCache>
            </c:multiLvl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11341</c:v>
                </c:pt>
                <c:pt idx="1">
                  <c:v>11618</c:v>
                </c:pt>
                <c:pt idx="2">
                  <c:v>11895</c:v>
                </c:pt>
                <c:pt idx="3">
                  <c:v>12080</c:v>
                </c:pt>
                <c:pt idx="4">
                  <c:v>12377</c:v>
                </c:pt>
                <c:pt idx="5">
                  <c:v>12428</c:v>
                </c:pt>
                <c:pt idx="6">
                  <c:v>11847</c:v>
                </c:pt>
                <c:pt idx="7">
                  <c:v>12157</c:v>
                </c:pt>
                <c:pt idx="8">
                  <c:v>12170</c:v>
                </c:pt>
                <c:pt idx="9">
                  <c:v>12983</c:v>
                </c:pt>
                <c:pt idx="10">
                  <c:v>14624</c:v>
                </c:pt>
                <c:pt idx="11">
                  <c:v>15530</c:v>
                </c:pt>
                <c:pt idx="12">
                  <c:v>15990</c:v>
                </c:pt>
                <c:pt idx="13">
                  <c:v>13949</c:v>
                </c:pt>
                <c:pt idx="14">
                  <c:v>11279</c:v>
                </c:pt>
                <c:pt idx="15">
                  <c:v>7334</c:v>
                </c:pt>
                <c:pt idx="16">
                  <c:v>4822</c:v>
                </c:pt>
                <c:pt idx="17">
                  <c:v>3523</c:v>
                </c:pt>
                <c:pt idx="18">
                  <c:v>2891</c:v>
                </c:pt>
                <c:pt idx="19">
                  <c:v>3251</c:v>
                </c:pt>
                <c:pt idx="20">
                  <c:v>3814</c:v>
                </c:pt>
                <c:pt idx="21">
                  <c:v>5754</c:v>
                </c:pt>
                <c:pt idx="22">
                  <c:v>8406</c:v>
                </c:pt>
                <c:pt idx="23">
                  <c:v>10196</c:v>
                </c:pt>
              </c:numCache>
            </c:numRef>
          </c:val>
          <c:smooth val="0"/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marker val="1"/>
        <c:axId val="2094734554"/>
        <c:axId val="2094734552"/>
        <c:axId val="2094734556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in val="0"/>
        </c:scaling>
        <c:delete val="0"/>
        <c:axPos val="l"/>
        <c:majorGridlines>
          <c:spPr>
            <a:ln w="12700" cap="flat">
              <a:solidFill>
                <a:srgbClr val="D8E1EC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solidFill>
          <a:srgbClr val="F3F6FA"/>
        </a:solidFill>
        <a:ln>
          <a:noFill/>
        </a:ln>
        <a:effectLst/>
      </c:spPr>
    </c:plotArea>
    <c:plotVisOnly val="1"/>
    <c:dispBlanksAs val="span"/>
  </c:chart>
  <c:spPr>
    <a:solidFill>
      <a:srgbClr val="F3F6FA"/>
    </a:solidFill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lin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Среднее за 3 дня (07.09–09.09)</c:v>
                </c:pt>
              </c:strCache>
            </c:strRef>
          </c:tx>
          <c:spPr>
            <a:solidFill>
              <a:srgbClr val="2463EB"/>
            </a:solidFill>
            <a:ln w="31750" cap="flat">
              <a:solidFill>
                <a:srgbClr val="2463EB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4"/>
            <c:spPr>
              <a:solidFill>
                <a:srgbClr val="2463EB"/>
              </a:solidFill>
              <a:ln w="9525" cap="flat">
                <a:solidFill>
                  <a:srgbClr val="2463EB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Sheet1!$A$2:$A$25</c:f>
              <c:multiLvlStrCache>
                <c:ptCount val="24"/>
                <c:lvl>
                  <c:pt idx="0">
                    <c:v>00:00</c:v>
                  </c:pt>
                  <c:pt idx="1">
                    <c:v>01:00</c:v>
                  </c:pt>
                  <c:pt idx="2">
                    <c:v>02:00</c:v>
                  </c:pt>
                  <c:pt idx="3">
                    <c:v>03:00</c:v>
                  </c:pt>
                  <c:pt idx="4">
                    <c:v>04:00</c:v>
                  </c:pt>
                  <c:pt idx="5">
                    <c:v>05:00</c:v>
                  </c:pt>
                  <c:pt idx="6">
                    <c:v>06:00</c:v>
                  </c:pt>
                  <c:pt idx="7">
                    <c:v>07:00</c:v>
                  </c:pt>
                  <c:pt idx="8">
                    <c:v>08:00</c:v>
                  </c:pt>
                  <c:pt idx="9">
                    <c:v>09:00</c:v>
                  </c:pt>
                  <c:pt idx="10">
                    <c:v>10:00</c:v>
                  </c:pt>
                  <c:pt idx="11">
                    <c:v>11:00</c:v>
                  </c:pt>
                  <c:pt idx="12">
                    <c:v>12:00</c:v>
                  </c:pt>
                  <c:pt idx="13">
                    <c:v>13:00</c:v>
                  </c:pt>
                  <c:pt idx="14">
                    <c:v>14:00</c:v>
                  </c:pt>
                  <c:pt idx="15">
                    <c:v>15:00</c:v>
                  </c:pt>
                  <c:pt idx="16">
                    <c:v>16:00</c:v>
                  </c:pt>
                  <c:pt idx="17">
                    <c:v>17:00</c:v>
                  </c:pt>
                  <c:pt idx="18">
                    <c:v>18:00</c:v>
                  </c:pt>
                  <c:pt idx="19">
                    <c:v>19:00</c:v>
                  </c:pt>
                  <c:pt idx="20">
                    <c:v>20:00</c:v>
                  </c:pt>
                  <c:pt idx="21">
                    <c:v>21:00</c:v>
                  </c:pt>
                  <c:pt idx="22">
                    <c:v>22:00</c:v>
                  </c:pt>
                  <c:pt idx="23">
                    <c:v>23:00</c:v>
                  </c:pt>
                </c:lvl>
              </c:multiLvlStrCache>
            </c:multiLvl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8.245713818867333</c:v>
                </c:pt>
                <c:pt idx="1">
                  <c:v>5.617260038838333</c:v>
                </c:pt>
                <c:pt idx="2">
                  <c:v>3.5727756544206666</c:v>
                </c:pt>
                <c:pt idx="3">
                  <c:v>2.509201292182</c:v>
                </c:pt>
                <c:pt idx="4">
                  <c:v>2.3192645407473336</c:v>
                </c:pt>
                <c:pt idx="5">
                  <c:v>2.6870629221236664</c:v>
                </c:pt>
                <c:pt idx="6">
                  <c:v>3.7358958617823337</c:v>
                </c:pt>
                <c:pt idx="7">
                  <c:v>5.567039809175667</c:v>
                </c:pt>
                <c:pt idx="8">
                  <c:v>7.08629774076</c:v>
                </c:pt>
                <c:pt idx="9">
                  <c:v>7.969449237731</c:v>
                </c:pt>
                <c:pt idx="10">
                  <c:v>8.14891172204</c:v>
                </c:pt>
                <c:pt idx="11">
                  <c:v>8.385388581588334</c:v>
                </c:pt>
                <c:pt idx="12">
                  <c:v>8.534943626428333</c:v>
                </c:pt>
                <c:pt idx="13">
                  <c:v>8.583554538698333</c:v>
                </c:pt>
                <c:pt idx="14">
                  <c:v>8.535036874700667</c:v>
                </c:pt>
                <c:pt idx="15">
                  <c:v>8.377110406184</c:v>
                </c:pt>
                <c:pt idx="16">
                  <c:v>8.310796979975</c:v>
                </c:pt>
                <c:pt idx="17">
                  <c:v>8.358109741371</c:v>
                </c:pt>
                <c:pt idx="18">
                  <c:v>8.765669853033668</c:v>
                </c:pt>
                <c:pt idx="19">
                  <c:v>9.315645304478</c:v>
                </c:pt>
                <c:pt idx="20">
                  <c:v>9.547342900283667</c:v>
                </c:pt>
                <c:pt idx="21">
                  <c:v>10.084500772873</c:v>
                </c:pt>
                <c:pt idx="22">
                  <c:v>10.189589793626334</c:v>
                </c:pt>
                <c:pt idx="23">
                  <c:v>9.89672383439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Последний день (10.09)</c:v>
                </c:pt>
              </c:strCache>
            </c:strRef>
          </c:tx>
          <c:spPr>
            <a:solidFill>
              <a:srgbClr val="EA580C"/>
            </a:solidFill>
            <a:ln w="31750" cap="flat">
              <a:solidFill>
                <a:srgbClr val="EA580C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4"/>
            <c:spPr>
              <a:solidFill>
                <a:srgbClr val="EA580C"/>
              </a:solidFill>
              <a:ln w="9525" cap="flat">
                <a:solidFill>
                  <a:srgbClr val="EA580C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Sheet1!$A$2:$A$25</c:f>
              <c:multiLvlStrCache>
                <c:ptCount val="24"/>
                <c:lvl>
                  <c:pt idx="0">
                    <c:v>00:00</c:v>
                  </c:pt>
                  <c:pt idx="1">
                    <c:v>01:00</c:v>
                  </c:pt>
                  <c:pt idx="2">
                    <c:v>02:00</c:v>
                  </c:pt>
                  <c:pt idx="3">
                    <c:v>03:00</c:v>
                  </c:pt>
                  <c:pt idx="4">
                    <c:v>04:00</c:v>
                  </c:pt>
                  <c:pt idx="5">
                    <c:v>05:00</c:v>
                  </c:pt>
                  <c:pt idx="6">
                    <c:v>06:00</c:v>
                  </c:pt>
                  <c:pt idx="7">
                    <c:v>07:00</c:v>
                  </c:pt>
                  <c:pt idx="8">
                    <c:v>08:00</c:v>
                  </c:pt>
                  <c:pt idx="9">
                    <c:v>09:00</c:v>
                  </c:pt>
                  <c:pt idx="10">
                    <c:v>10:00</c:v>
                  </c:pt>
                  <c:pt idx="11">
                    <c:v>11:00</c:v>
                  </c:pt>
                  <c:pt idx="12">
                    <c:v>12:00</c:v>
                  </c:pt>
                  <c:pt idx="13">
                    <c:v>13:00</c:v>
                  </c:pt>
                  <c:pt idx="14">
                    <c:v>14:00</c:v>
                  </c:pt>
                  <c:pt idx="15">
                    <c:v>15:00</c:v>
                  </c:pt>
                  <c:pt idx="16">
                    <c:v>16:00</c:v>
                  </c:pt>
                  <c:pt idx="17">
                    <c:v>17:00</c:v>
                  </c:pt>
                  <c:pt idx="18">
                    <c:v>18:00</c:v>
                  </c:pt>
                  <c:pt idx="19">
                    <c:v>19:00</c:v>
                  </c:pt>
                  <c:pt idx="20">
                    <c:v>20:00</c:v>
                  </c:pt>
                  <c:pt idx="21">
                    <c:v>21:00</c:v>
                  </c:pt>
                  <c:pt idx="22">
                    <c:v>22:00</c:v>
                  </c:pt>
                  <c:pt idx="23">
                    <c:v>23:00</c:v>
                  </c:pt>
                </c:lvl>
              </c:multiLvlStrCache>
            </c:multiLvl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8.648323702367</c:v>
                </c:pt>
                <c:pt idx="1">
                  <c:v>5.888647890098</c:v>
                </c:pt>
                <c:pt idx="2">
                  <c:v>3.875679836601</c:v>
                </c:pt>
                <c:pt idx="3">
                  <c:v>2.821708454828</c:v>
                </c:pt>
                <c:pt idx="4">
                  <c:v>3.032146358045</c:v>
                </c:pt>
                <c:pt idx="5">
                  <c:v>3.438542395531</c:v>
                </c:pt>
                <c:pt idx="6">
                  <c:v>4.417568576431</c:v>
                </c:pt>
                <c:pt idx="7">
                  <c:v>6.390515443729</c:v>
                </c:pt>
                <c:pt idx="8">
                  <c:v>7.977292141222</c:v>
                </c:pt>
                <c:pt idx="9">
                  <c:v>8.570970606783</c:v>
                </c:pt>
                <c:pt idx="10">
                  <c:v>8.727364762214</c:v>
                </c:pt>
                <c:pt idx="11">
                  <c:v>8.900375214602</c:v>
                </c:pt>
                <c:pt idx="12">
                  <c:v>8.950966692875</c:v>
                </c:pt>
                <c:pt idx="13">
                  <c:v>9.240986553665</c:v>
                </c:pt>
                <c:pt idx="14">
                  <c:v>9.168102218327</c:v>
                </c:pt>
                <c:pt idx="15">
                  <c:v>9.052589425508</c:v>
                </c:pt>
                <c:pt idx="16">
                  <c:v>8.831654619103</c:v>
                </c:pt>
                <c:pt idx="17">
                  <c:v>8.777042780777</c:v>
                </c:pt>
                <c:pt idx="18">
                  <c:v>9.342995109377</c:v>
                </c:pt>
                <c:pt idx="19">
                  <c:v>9.89649368311</c:v>
                </c:pt>
                <c:pt idx="20">
                  <c:v>9.968893283228</c:v>
                </c:pt>
                <c:pt idx="21">
                  <c:v>10.518315474036</c:v>
                </c:pt>
                <c:pt idx="22">
                  <c:v>10.458056896769</c:v>
                </c:pt>
                <c:pt idx="23">
                  <c:v>10.329987688972</c:v>
                </c:pt>
              </c:numCache>
            </c:numRef>
          </c:val>
          <c:smooth val="0"/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Arial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marker val="1"/>
        <c:axId val="2094734554"/>
        <c:axId val="2094734552"/>
        <c:axId val="2094734556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in val="0"/>
        </c:scaling>
        <c:delete val="0"/>
        <c:axPos val="l"/>
        <c:majorGridlines>
          <c:spPr>
            <a:ln w="12700" cap="flat">
              <a:solidFill>
                <a:srgbClr val="D8E1EC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4"/>
        <c:crosses val="autoZero"/>
        <c:crossBetween val="between"/>
        <c:majorUnit val="1"/>
      </c:valAx>
      <c:spPr>
        <a:solidFill>
          <a:srgbClr val="F3F6FA"/>
        </a:solidFill>
        <a:ln>
          <a:noFill/>
        </a:ln>
        <a:effectLst/>
      </c:spPr>
    </c:plotArea>
    <c:legend>
      <c:legendPos val="t"/>
      <c:overlay val="0"/>
      <c:txPr>
        <a:bodyPr/>
        <a:lstStyle/>
        <a:p>
          <a:pPr>
            <a:defRPr sz="1600">
              <a:solidFill>
                <a:srgbClr val="15243A"/>
              </a:solidFill>
            </a:defRPr>
          </a:pPr>
          <a:endParaRPr lang="en-US"/>
        </a:p>
      </c:txPr>
    </c:legend>
    <c:plotVisOnly val="1"/>
    <c:dispBlanksAs val="span"/>
  </c:chart>
  <c:spPr>
    <a:solidFill>
      <a:srgbClr val="F3F6FA"/>
    </a:solidFill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Отклонение</c:v>
                </c:pt>
              </c:strCache>
            </c:strRef>
          </c:tx>
          <c:spPr>
            <a:solidFill>
              <a:srgbClr val="10A993"/>
            </a:solidFill>
            <a:effectLst/>
          </c:spPr>
          <c:invertIfNegative val="0"/>
          <c:dLbls>
            <c:numFmt formatCode="+0.0;-0.0;0.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15243A"/>
                    </a:solidFill>
                    <a:latin typeface="Arial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Sheet1!$A$2:$A$25</c:f>
              <c:multiLvlStrCache>
                <c:ptCount val="24"/>
                <c:lvl>
                  <c:pt idx="0">
                    <c:v>00:00</c:v>
                  </c:pt>
                  <c:pt idx="1">
                    <c:v>01:00</c:v>
                  </c:pt>
                  <c:pt idx="2">
                    <c:v>02:00</c:v>
                  </c:pt>
                  <c:pt idx="3">
                    <c:v>03:00</c:v>
                  </c:pt>
                  <c:pt idx="4">
                    <c:v>04:00</c:v>
                  </c:pt>
                  <c:pt idx="5">
                    <c:v>05:00</c:v>
                  </c:pt>
                  <c:pt idx="6">
                    <c:v>06:00</c:v>
                  </c:pt>
                  <c:pt idx="7">
                    <c:v>07:00</c:v>
                  </c:pt>
                  <c:pt idx="8">
                    <c:v>08:00</c:v>
                  </c:pt>
                  <c:pt idx="9">
                    <c:v>09:00</c:v>
                  </c:pt>
                  <c:pt idx="10">
                    <c:v>10:00</c:v>
                  </c:pt>
                  <c:pt idx="11">
                    <c:v>11:00</c:v>
                  </c:pt>
                  <c:pt idx="12">
                    <c:v>12:00</c:v>
                  </c:pt>
                  <c:pt idx="13">
                    <c:v>13:00</c:v>
                  </c:pt>
                  <c:pt idx="14">
                    <c:v>14:00</c:v>
                  </c:pt>
                  <c:pt idx="15">
                    <c:v>15:00</c:v>
                  </c:pt>
                  <c:pt idx="16">
                    <c:v>16:00</c:v>
                  </c:pt>
                  <c:pt idx="17">
                    <c:v>17:00</c:v>
                  </c:pt>
                  <c:pt idx="18">
                    <c:v>18:00</c:v>
                  </c:pt>
                  <c:pt idx="19">
                    <c:v>19:00</c:v>
                  </c:pt>
                  <c:pt idx="20">
                    <c:v>20:00</c:v>
                  </c:pt>
                  <c:pt idx="21">
                    <c:v>21:00</c:v>
                  </c:pt>
                  <c:pt idx="22">
                    <c:v>22:00</c:v>
                  </c:pt>
                  <c:pt idx="23">
                    <c:v>23:00</c:v>
                  </c:pt>
                </c:lvl>
              </c:multiLvlStrCache>
            </c:multiLvl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4.882656521239426</c:v>
                </c:pt>
                <c:pt idx="1">
                  <c:v>4.831320775311497</c:v>
                </c:pt>
                <c:pt idx="2">
                  <c:v>8.478119296562713</c:v>
                </c:pt>
                <c:pt idx="3">
                  <c:v>12.454447700935297</c:v>
                </c:pt>
                <c:pt idx="4">
                  <c:v>30.737408552279913</c:v>
                </c:pt>
                <c:pt idx="5">
                  <c:v>27.96657522308472</c:v>
                </c:pt>
                <c:pt idx="6">
                  <c:v>18.246566282055078</c:v>
                </c:pt>
                <c:pt idx="7">
                  <c:v>14.791983940838172</c:v>
                </c:pt>
                <c:pt idx="8">
                  <c:v>12.573482417159077</c:v>
                </c:pt>
                <c:pt idx="9">
                  <c:v>7.547841150730011</c:v>
                </c:pt>
                <c:pt idx="10">
                  <c:v>7.098531189256652</c:v>
                </c:pt>
                <c:pt idx="11">
                  <c:v>6.141476068794413</c:v>
                </c:pt>
                <c:pt idx="12">
                  <c:v>4.874350489655917</c:v>
                </c:pt>
                <c:pt idx="13">
                  <c:v>7.659204726930802</c:v>
                </c:pt>
                <c:pt idx="14">
                  <c:v>7.4172537614084435</c:v>
                </c:pt>
                <c:pt idx="15">
                  <c:v>8.063389242492967</c:v>
                </c:pt>
                <c:pt idx="16">
                  <c:v>6.267240559275057</c:v>
                </c:pt>
                <c:pt idx="17">
                  <c:v>5.0122940756851175</c:v>
                </c:pt>
                <c:pt idx="18">
                  <c:v>6.5862080824722</c:v>
                </c:pt>
                <c:pt idx="19">
                  <c:v>6.235192084361436</c:v>
                </c:pt>
                <c:pt idx="20">
                  <c:v>4.415368625042356</c:v>
                </c:pt>
                <c:pt idx="21">
                  <c:v>4.301796498741394</c:v>
                </c:pt>
                <c:pt idx="22">
                  <c:v>2.6347194399385296</c:v>
                </c:pt>
                <c:pt idx="23">
                  <c:v>4.377851315568258</c:v>
                </c:pt>
              </c:numCache>
            </c:numRef>
          </c:val>
        </c:ser>
        <c:dLbls>
          <c:numFmt formatCode="+0.0;-0.0;0.0" sourceLinked="0"/>
          <c:txPr>
            <a:bodyPr/>
            <a:lstStyle/>
            <a:p>
              <a:pPr>
                <a:defRPr b="0" i="0" strike="noStrike" sz="1200" u="none">
                  <a:solidFill>
                    <a:srgbClr val="15243A"/>
                  </a:solidFill>
                  <a:latin typeface="Arial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40"/>
          <c:min val="-40"/>
        </c:scaling>
        <c:delete val="0"/>
        <c:axPos val="l"/>
        <c:majorGridlines>
          <c:spPr>
            <a:ln w="12700" cap="flat">
              <a:solidFill>
                <a:srgbClr val="D8E1EC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4"/>
        <c:crosses val="autoZero"/>
        <c:crossBetween val="between"/>
        <c:majorUnit val="20"/>
      </c:valAx>
      <c:spPr>
        <a:solidFill>
          <a:srgbClr val="F3F6FA"/>
        </a:solidFill>
        <a:ln>
          <a:noFill/>
        </a:ln>
        <a:effectLst/>
      </c:spPr>
    </c:plotArea>
    <c:plotVisOnly val="1"/>
    <c:dispBlanksAs val="span"/>
  </c:chart>
  <c:spPr>
    <a:solidFill>
      <a:srgbClr val="F3F6FA"/>
    </a:solidFill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Трафик обходов, ТБ</c:v>
                </c:pt>
              </c:strCache>
            </c:strRef>
          </c:tx>
          <c:spPr>
            <a:solidFill>
              <a:srgbClr val="10A993"/>
            </a:solidFill>
            <a:effectLst/>
          </c:spPr>
          <c:invertIfNegative val="0"/>
          <c:dLbls>
            <c:numFmt formatCode="0.0&quot; ТБ&quot;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15243A"/>
                    </a:solidFill>
                    <a:latin typeface="Arial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Sheet1!$A$2:$A$5</c:f>
              <c:multiLvlStrCache>
                <c:ptCount val="4"/>
                <c:lvl>
                  <c:pt idx="0">
                    <c:v>Обход блокировок 3</c:v>
                  </c:pt>
                  <c:pt idx="1">
                    <c:v>Обход блокировок 1</c:v>
                  </c:pt>
                  <c:pt idx="2">
                    <c:v>Обход блокировок 4</c:v>
                  </c:pt>
                  <c:pt idx="3">
                    <c:v>Обход блокировок 2</c:v>
                  </c:pt>
                </c:lvl>
              </c:multiLvlStrCache>
            </c:multiLvl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40.004443843533</c:v>
                </c:pt>
                <c:pt idx="1">
                  <c:v>53.605423594774</c:v>
                </c:pt>
                <c:pt idx="2">
                  <c:v>67.289937298014</c:v>
                </c:pt>
                <c:pt idx="3">
                  <c:v>76.101725324998</c:v>
                </c:pt>
              </c:numCache>
            </c:numRef>
          </c:val>
        </c:ser>
        <c:dLbls>
          <c:numFmt formatCode="0.0&quot; ТБ&quot;" sourceLinked="0"/>
          <c:txPr>
            <a:bodyPr/>
            <a:lstStyle/>
            <a:p>
              <a:pPr>
                <a:defRPr b="0" i="0" strike="noStrike" sz="1200" u="none">
                  <a:solidFill>
                    <a:srgbClr val="15243A"/>
                  </a:solidFill>
                  <a:latin typeface="Arial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in val="0"/>
        </c:scaling>
        <c:delete val="0"/>
        <c:axPos val="b"/>
        <c:majorGridlines>
          <c:spPr>
            <a:ln w="12700" cap="flat">
              <a:solidFill>
                <a:srgbClr val="D8E1EC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61728B"/>
                </a:solidFill>
                <a:latin typeface="Liberation Sans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solidFill>
          <a:srgbClr val="F3F6FA"/>
        </a:solidFill>
        <a:ln>
          <a:noFill/>
        </a:ln>
        <a:effectLst/>
      </c:spPr>
    </c:plotArea>
    <c:plotVisOnly val="1"/>
    <c:dispBlanksAs val="span"/>
  </c:chart>
  <c:spPr>
    <a:solidFill>
      <a:srgbClr val="F3F6FA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Один фактический замер в час. Пропуски остаются пустыми. Крупное число — среднее доступных замеров текущего московского дня. Это не число уникальных пользователей.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Почасовые данные панели сверены с суточными итогами и собраны в московские сутки 00:00–24:00. Синяя линия — три дня перед последним; оранжевая — последний завершённый день. 1 ТБ = 10^12 байт.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Ноды SELEC G1–G4 объединены в четыре обхода. Их трафик уже входит в общий объём VPN. Доля рассчитана от суммы байтов за указанный период.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2.xml"/><Relationship Id="rId2" Type="http://schemas.openxmlformats.org/officeDocument/2006/relationships/chart" Target="/ppt/charts/chart3.xml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4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3F6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292608"/>
            <a:ext cx="13441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100" b="1" dirty="0">
                <a:solidFill>
                  <a:srgbClr val="15243A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Пользователи онлайн по часам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594360" y="1005840"/>
            <a:ext cx="1344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10.09 10:00 — 11.09 09:00 МСК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3441680" y="9464040"/>
            <a:ext cx="594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1 / 3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9601200" y="1572768"/>
            <a:ext cx="4389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4900" b="1" dirty="0">
                <a:solidFill>
                  <a:srgbClr val="2463E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6 127</a:t>
            </a:r>
            <a:endParaRPr lang="en-US" sz="4900" dirty="0"/>
          </a:p>
        </p:txBody>
      </p:sp>
      <p:sp>
        <p:nvSpPr>
          <p:cNvPr id="6" name="Text 4"/>
          <p:cNvSpPr/>
          <p:nvPr/>
        </p:nvSpPr>
        <p:spPr>
          <a:xfrm>
            <a:off x="9601200" y="2359152"/>
            <a:ext cx="4389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9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Среднее за 11.09</a:t>
            </a:r>
            <a:endParaRPr lang="en-US" sz="1900" dirty="0"/>
          </a:p>
        </p:txBody>
      </p:sp>
      <p:graphicFrame>
        <p:nvGraphicFramePr>
          <p:cNvPr id="7" name="Chart 0" descr=""/>
          <p:cNvGraphicFramePr/>
          <p:nvPr/>
        </p:nvGraphicFramePr>
        <p:xfrm>
          <a:off x="594360" y="2926080"/>
          <a:ext cx="13441680" cy="589788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6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292608"/>
            <a:ext cx="13441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100" b="1" dirty="0">
                <a:solidFill>
                  <a:srgbClr val="15243A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Почасовая динамика трафика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594360" y="1005840"/>
            <a:ext cx="1344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Трафик за каждый час, ТБ. Время по Москве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3441680" y="9464040"/>
            <a:ext cx="594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2 / 3</a:t>
            </a:r>
            <a:endParaRPr lang="en-US" sz="1200" dirty="0"/>
          </a:p>
        </p:txBody>
      </p:sp>
      <p:graphicFrame>
        <p:nvGraphicFramePr>
          <p:cNvPr id="5" name="Chart 0" descr=""/>
          <p:cNvGraphicFramePr/>
          <p:nvPr/>
        </p:nvGraphicFramePr>
        <p:xfrm>
          <a:off x="502920" y="1508760"/>
          <a:ext cx="13578840" cy="562356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" name="Text 3"/>
          <p:cNvSpPr/>
          <p:nvPr/>
        </p:nvSpPr>
        <p:spPr>
          <a:xfrm>
            <a:off x="685800" y="7269480"/>
            <a:ext cx="12801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15243A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Отклонение последнего дня от среднего, %</a:t>
            </a:r>
            <a:endParaRPr lang="en-US" sz="1800" dirty="0"/>
          </a:p>
        </p:txBody>
      </p:sp>
      <p:graphicFrame>
        <p:nvGraphicFramePr>
          <p:cNvPr id="7" name="Chart 1" descr=""/>
          <p:cNvGraphicFramePr/>
          <p:nvPr/>
        </p:nvGraphicFramePr>
        <p:xfrm>
          <a:off x="502920" y="7680960"/>
          <a:ext cx="13578840" cy="1572768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8" name="Text 4"/>
          <p:cNvSpPr/>
          <p:nvPr/>
        </p:nvSpPr>
        <p:spPr>
          <a:xfrm>
            <a:off x="685800" y="9464040"/>
            <a:ext cx="1234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Час, МСК. Последний день исключён из среднего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3F6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292608"/>
            <a:ext cx="13441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100" b="1" dirty="0">
                <a:solidFill>
                  <a:srgbClr val="15243A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Обходы блокировок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594360" y="1005840"/>
            <a:ext cx="1344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Трафик за 03.09–10.09.2026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13441680" y="9464040"/>
            <a:ext cx="594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61728B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3 / 3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731520" y="2377440"/>
            <a:ext cx="42062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500" b="1" dirty="0">
                <a:solidFill>
                  <a:srgbClr val="10A993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16,7%</a:t>
            </a:r>
            <a:endParaRPr lang="en-US" sz="6500" dirty="0"/>
          </a:p>
        </p:txBody>
      </p:sp>
      <p:sp>
        <p:nvSpPr>
          <p:cNvPr id="6" name="Text 4"/>
          <p:cNvSpPr/>
          <p:nvPr/>
        </p:nvSpPr>
        <p:spPr>
          <a:xfrm>
            <a:off x="731520" y="3566160"/>
            <a:ext cx="4480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dirty="0">
                <a:solidFill>
                  <a:srgbClr val="15243A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от общего трафика VPN</a:t>
            </a:r>
            <a:endParaRPr lang="en-US" sz="2100" dirty="0"/>
          </a:p>
        </p:txBody>
      </p:sp>
      <p:sp>
        <p:nvSpPr>
          <p:cNvPr id="7" name="Text 5"/>
          <p:cNvSpPr/>
          <p:nvPr/>
        </p:nvSpPr>
        <p:spPr>
          <a:xfrm>
            <a:off x="731520" y="4389120"/>
            <a:ext cx="4480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500" b="1" dirty="0">
                <a:solidFill>
                  <a:srgbClr val="10A993"/>
                </a:solidFill>
                <a:latin typeface="Liberation Sans" pitchFamily="34" charset="0"/>
                <a:ea typeface="Liberation Sans" pitchFamily="34" charset="-122"/>
                <a:cs typeface="Liberation Sans" pitchFamily="34" charset="-120"/>
              </a:rPr>
              <a:t>237,0 ТБ</a:t>
            </a:r>
            <a:endParaRPr lang="en-US" sz="3500" dirty="0"/>
          </a:p>
        </p:txBody>
      </p:sp>
      <p:graphicFrame>
        <p:nvGraphicFramePr>
          <p:cNvPr id="8" name="Chart 0" descr=""/>
          <p:cNvGraphicFramePr/>
          <p:nvPr/>
        </p:nvGraphicFramePr>
        <p:xfrm>
          <a:off x="5303520" y="2103120"/>
          <a:ext cx="8686800" cy="530352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Liberation San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Liberation Sa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Slide 1</vt:lpstr>
      <vt:lpstr>Slide 2</vt:lpstr>
      <vt:lpstr>Slide 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по трафику и пользователям</dc:title>
  <dc:subject>Статистика трафика и пользователей</dc:subject>
  <dc:creator>Halal VPN</dc:creator>
  <cp:lastModifiedBy>Halal VPN</cp:lastModifiedBy>
  <cp:revision>1</cp:revision>
  <dcterms:created xsi:type="dcterms:W3CDTF">2026-09-11T06:06:14Z</dcterms:created>
  <dcterms:modified xsi:type="dcterms:W3CDTF">2026-09-11T06:06:14Z</dcterms:modified>
</cp:coreProperties>
</file>